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2065000" cy="20104100"/>
  <p:notesSz cx="120650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740150"/>
            <a:ext cx="17088486" cy="2533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756400"/>
            <a:ext cx="14072870" cy="301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774950"/>
            <a:ext cx="8745284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774950"/>
            <a:ext cx="8745284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088361" cy="77692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44289" y="326390"/>
            <a:ext cx="831434" cy="8307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82600"/>
            <a:ext cx="18093690" cy="193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774950"/>
            <a:ext cx="18093690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1220450"/>
            <a:ext cx="6433312" cy="60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1220450"/>
            <a:ext cx="4623943" cy="60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1220450"/>
            <a:ext cx="4623943" cy="60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11.png"/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4.jpg"/><Relationship Id="rId14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x="0" y="0"cx="0" cy="0"x="0" y="0"cx="0" cy="0"</a:xfrm>
      </p:grpSpPr>
      <p:sp>
        <p:nvSpPr>
          <p:cNvPr id="2" name="object 2" descr=""/>
          <p:cNvSpPr txBox="1"/>
          <p:nvPr/>
        </p:nvSpPr>
        <p:spPr>
          <a:xfrm>x="4617396" y="2140579"cx="1133093" cy="278510"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algn="ctr" marL="12700" marR="5080">
              <a:lnSpc>
                <a:spcPts val="1120"/>
              </a:lnSpc>
              <a:spcBef>
                <a:spcPts val="209"/>
              </a:spcBef>
            </a:pP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O`ZBEKISTON</a:t>
            </a:r>
            <a:r>
              <a:rPr dirty="0" sz="10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RESPUBLIKASI </a:t>
            </a: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SOG`LIQNI</a:t>
            </a: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 SAQLASH VAZIRLIGI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x="6505313" y="11088442"cx="2629662" cy="178689"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>
                <a:solidFill>
                  <a:srgbClr val="151616"/>
                </a:solidFill>
                <a:latin typeface="Arial Black"/>
                <a:cs typeface="Arial Black"/>
              </a:rPr>
              <a:t>2025-yil</a:t>
            </a:r>
            <a:r>
              <a:rPr dirty="0" sz="1750" spc="75">
                <a:solidFill>
                  <a:srgbClr val="151616"/>
                </a:solidFill>
                <a:latin typeface="Arial Black"/>
                <a:cs typeface="Arial Black"/>
              </a:rPr>
              <a:t> </a:t>
            </a:r>
            <a:r>
              <a:rPr dirty="0" sz="1750">
                <a:solidFill>
                  <a:srgbClr val="151616"/>
                </a:solidFill>
                <a:latin typeface="Arial Black"/>
                <a:cs typeface="Arial Black"/>
              </a:rPr>
              <a:t>28-29-noyabr,</a:t>
            </a:r>
            <a:r>
              <a:rPr dirty="0" sz="1750" spc="75">
                <a:solidFill>
                  <a:srgbClr val="151616"/>
                </a:solidFill>
                <a:latin typeface="Arial Black"/>
                <a:cs typeface="Arial Black"/>
              </a:rPr>
              <a:t> </a:t>
            </a:r>
            <a:r>
              <a:rPr dirty="0" sz="1750">
                <a:solidFill>
                  <a:srgbClr val="151616"/>
                </a:solidFill>
                <a:latin typeface="Arial Black"/>
                <a:cs typeface="Arial Black"/>
              </a:rPr>
              <a:t>Toshkent</a:t>
            </a:r>
            <a:r>
              <a:rPr dirty="0" sz="1750" spc="75">
                <a:solidFill>
                  <a:srgbClr val="151616"/>
                </a:solidFill>
                <a:latin typeface="Arial Black"/>
                <a:cs typeface="Arial Black"/>
              </a:rPr>
              <a:t> </a:t>
            </a:r>
            <a:r>
              <a:rPr dirty="0" sz="1750" spc="-25">
                <a:solidFill>
                  <a:srgbClr val="151616"/>
                </a:solidFill>
                <a:latin typeface="Arial Black"/>
                <a:cs typeface="Arial Black"/>
              </a:rPr>
              <a:t>sh.</a:t>
            </a:r>
            <a:endParaRPr sz="1750">
              <a:latin typeface="Arial Black"/>
              <a:cs typeface="Arial Black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x="1119710" y="527300"cx="9886950" cy="4033647"x="1119710" y="527300"cx="9886950" cy="4033647"</a:xfrm>
        </p:grpSpPr>
        <p:sp>
          <p:nvSpPr>
            <p:cNvPr id="5" name="object 5" descr=""/>
            <p:cNvSpPr/>
            <p:nvPr/>
          </p:nvSpPr>
          <p:spPr>
            <a:xfrm>x="1923585" y="9786784"cx="355473" cy="152019"</a:xfrm>
            <a:custGeom>
              <a:avLst/>
              <a:gdLst/>
              <a:ahLst/>
              <a:cxnLst/>
              <a:rect l="l" t="t" r="r" b="b"/>
              <a:pathLst>
                <a:path w="592454" h="253364">
                  <a:moveTo>
                    <a:pt x="592099" y="0"/>
                  </a:moveTo>
                  <a:lnTo>
                    <a:pt x="48412" y="0"/>
                  </a:lnTo>
                  <a:lnTo>
                    <a:pt x="48412" y="14897"/>
                  </a:lnTo>
                  <a:lnTo>
                    <a:pt x="0" y="14897"/>
                  </a:lnTo>
                  <a:lnTo>
                    <a:pt x="0" y="253225"/>
                  </a:lnTo>
                  <a:lnTo>
                    <a:pt x="592099" y="253225"/>
                  </a:lnTo>
                  <a:lnTo>
                    <a:pt x="592099" y="238328"/>
                  </a:lnTo>
                  <a:lnTo>
                    <a:pt x="592099" y="14897"/>
                  </a:lnTo>
                  <a:lnTo>
                    <a:pt x="592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x="6846214" y="527300"cx="514745" cy="514744"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x="1119710" y="3672642"cx="2905806" cy="2903220"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x="8492991" y="562835"cx="497877" cy="497877"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x="10194426" y="643157"cx="812218" cy="463245"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x="6628606" y="2127977"cx="922020" cy="192786"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2700" marR="5080" indent="137160">
              <a:lnSpc>
                <a:spcPts val="1120"/>
              </a:lnSpc>
              <a:spcBef>
                <a:spcPts val="209"/>
              </a:spcBef>
            </a:pP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TOSHKENT </a:t>
            </a: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DAVLAT </a:t>
            </a: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TIBBIYOT </a:t>
            </a: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UNIVERSITETI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x="4666302" y="3398503"cx="6358509" cy="2329052"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8400"/>
              </a:lnSpc>
              <a:spcBef>
                <a:spcPts val="95"/>
              </a:spcBef>
            </a:pP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ZAMONAVIY</a:t>
            </a:r>
            <a:r>
              <a:rPr dirty="0" sz="2550" spc="-114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 spc="-20">
                <a:solidFill>
                  <a:srgbClr val="013182"/>
                </a:solidFill>
                <a:latin typeface="Arial Black"/>
                <a:cs typeface="Arial Black"/>
              </a:rPr>
              <a:t>PEDIATRIYANING</a:t>
            </a:r>
            <a:r>
              <a:rPr dirty="0" sz="2550" spc="-100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DOLZARB</a:t>
            </a:r>
            <a:r>
              <a:rPr dirty="0" sz="2550" spc="-100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 spc="-10">
                <a:solidFill>
                  <a:srgbClr val="013182"/>
                </a:solidFill>
                <a:latin typeface="Arial Black"/>
                <a:cs typeface="Arial Black"/>
              </a:rPr>
              <a:t>MUAMMOLARI: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BOLALAR</a:t>
            </a:r>
            <a:r>
              <a:rPr dirty="0" sz="2550" spc="-50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KASALLIKLARI</a:t>
            </a:r>
            <a:r>
              <a:rPr dirty="0" sz="2550" spc="-4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DIAGNOSTIKASI</a:t>
            </a:r>
            <a:r>
              <a:rPr dirty="0" sz="2550" spc="-4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VA</a:t>
            </a:r>
            <a:r>
              <a:rPr dirty="0" sz="2550" spc="-4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 spc="-10">
                <a:solidFill>
                  <a:srgbClr val="013182"/>
                </a:solidFill>
                <a:latin typeface="Arial Black"/>
                <a:cs typeface="Arial Black"/>
              </a:rPr>
              <a:t>DAVOSINING YANGI</a:t>
            </a:r>
            <a:r>
              <a:rPr dirty="0" sz="2550" spc="-190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 spc="-10">
                <a:solidFill>
                  <a:srgbClr val="013182"/>
                </a:solidFill>
                <a:latin typeface="Arial Black"/>
                <a:cs typeface="Arial Black"/>
              </a:rPr>
              <a:t>IMKONIYATLARI</a:t>
            </a:r>
            <a:endParaRPr sz="25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dirty="0" sz="1750" spc="-10">
                <a:solidFill>
                  <a:srgbClr val="151616"/>
                </a:solidFill>
                <a:latin typeface="Arial Black"/>
                <a:cs typeface="Arial Black"/>
              </a:rPr>
              <a:t>IV-</a:t>
            </a:r>
            <a:r>
              <a:rPr dirty="0" sz="1750">
                <a:solidFill>
                  <a:srgbClr val="151616"/>
                </a:solidFill>
                <a:latin typeface="Arial Black"/>
                <a:cs typeface="Arial Black"/>
              </a:rPr>
              <a:t>ILMIY-AMALIY</a:t>
            </a:r>
            <a:r>
              <a:rPr dirty="0" sz="1750" spc="229">
                <a:solidFill>
                  <a:srgbClr val="151616"/>
                </a:solidFill>
                <a:latin typeface="Arial Black"/>
                <a:cs typeface="Arial Black"/>
              </a:rPr>
              <a:t> </a:t>
            </a:r>
            <a:r>
              <a:rPr dirty="0" sz="1750">
                <a:solidFill>
                  <a:srgbClr val="151616"/>
                </a:solidFill>
                <a:latin typeface="Arial Black"/>
                <a:cs typeface="Arial Black"/>
              </a:rPr>
              <a:t>XALQARO</a:t>
            </a:r>
            <a:r>
              <a:rPr dirty="0" sz="1750" spc="229">
                <a:solidFill>
                  <a:srgbClr val="151616"/>
                </a:solidFill>
                <a:latin typeface="Arial Black"/>
                <a:cs typeface="Arial Black"/>
              </a:rPr>
              <a:t> </a:t>
            </a:r>
            <a:r>
              <a:rPr dirty="0" sz="1750" spc="-10">
                <a:solidFill>
                  <a:srgbClr val="151616"/>
                </a:solidFill>
                <a:latin typeface="Arial Black"/>
                <a:cs typeface="Arial Black"/>
              </a:rPr>
              <a:t>ANJUMAN</a:t>
            </a:r>
            <a:endParaRPr sz="17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750">
              <a:latin typeface="Arial Black"/>
              <a:cs typeface="Arial Black"/>
            </a:endParaRPr>
          </a:p>
          <a:p>
            <a:pPr algn="ctr" marL="85725" marR="98425">
              <a:lnSpc>
                <a:spcPct val="118400"/>
              </a:lnSpc>
            </a:pP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АКТУАЛЬНЫЕ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ПРОБЛЕМЫ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СОВРЕМЕННОЙ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 spc="-10">
                <a:solidFill>
                  <a:srgbClr val="013182"/>
                </a:solidFill>
                <a:latin typeface="Arial Black"/>
                <a:cs typeface="Arial Black"/>
              </a:rPr>
              <a:t>ПЕДИАТРИИ: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НОВЫЕ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ВОЗМОЖНОСТИ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ДИАГНОСТИКИ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И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 spc="-10">
                <a:solidFill>
                  <a:srgbClr val="013182"/>
                </a:solidFill>
                <a:latin typeface="Arial Black"/>
                <a:cs typeface="Arial Black"/>
              </a:rPr>
              <a:t>ЛЕЧЕНИЯ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ЗАБОЛЕВАНИЙ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>
                <a:solidFill>
                  <a:srgbClr val="013182"/>
                </a:solidFill>
                <a:latin typeface="Arial Black"/>
                <a:cs typeface="Arial Black"/>
              </a:rPr>
              <a:t>У</a:t>
            </a:r>
            <a:r>
              <a:rPr dirty="0" sz="2550" spc="5">
                <a:solidFill>
                  <a:srgbClr val="013182"/>
                </a:solidFill>
                <a:latin typeface="Arial Black"/>
                <a:cs typeface="Arial Black"/>
              </a:rPr>
              <a:t> </a:t>
            </a:r>
            <a:r>
              <a:rPr dirty="0" sz="2550" spc="-10">
                <a:solidFill>
                  <a:srgbClr val="013182"/>
                </a:solidFill>
                <a:latin typeface="Arial Black"/>
                <a:cs typeface="Arial Black"/>
              </a:rPr>
              <a:t>ДЕТЕЙ</a:t>
            </a:r>
            <a:endParaRPr sz="2550">
              <a:latin typeface="Arial Black"/>
              <a:cs typeface="Arial Black"/>
            </a:endParaRPr>
          </a:p>
          <a:p>
            <a:pPr algn="ctr" marR="55244">
              <a:lnSpc>
                <a:spcPct val="100000"/>
              </a:lnSpc>
              <a:spcBef>
                <a:spcPts val="305"/>
              </a:spcBef>
            </a:pPr>
            <a:r>
              <a:rPr dirty="0" sz="1750">
                <a:solidFill>
                  <a:srgbClr val="151616"/>
                </a:solidFill>
                <a:latin typeface="Arial Black"/>
                <a:cs typeface="Arial Black"/>
              </a:rPr>
              <a:t>IV</a:t>
            </a:r>
            <a:r>
              <a:rPr dirty="0" sz="1750" spc="229">
                <a:solidFill>
                  <a:srgbClr val="151616"/>
                </a:solidFill>
                <a:latin typeface="Arial Black"/>
                <a:cs typeface="Arial Black"/>
              </a:rPr>
              <a:t> </a:t>
            </a:r>
            <a:r>
              <a:rPr dirty="0" sz="1750">
                <a:solidFill>
                  <a:srgbClr val="151616"/>
                </a:solidFill>
                <a:latin typeface="Arial Black"/>
                <a:cs typeface="Arial Black"/>
              </a:rPr>
              <a:t>МЕЖДУНАРОДНАЯ</a:t>
            </a:r>
            <a:r>
              <a:rPr dirty="0" sz="1750" spc="229">
                <a:solidFill>
                  <a:srgbClr val="151616"/>
                </a:solidFill>
                <a:latin typeface="Arial Black"/>
                <a:cs typeface="Arial Black"/>
              </a:rPr>
              <a:t> </a:t>
            </a:r>
            <a:r>
              <a:rPr dirty="0" sz="1750">
                <a:solidFill>
                  <a:srgbClr val="151616"/>
                </a:solidFill>
                <a:latin typeface="Arial Black"/>
                <a:cs typeface="Arial Black"/>
              </a:rPr>
              <a:t>НАУЧНО-ПРАКТИЧЕСКАЯ</a:t>
            </a:r>
            <a:r>
              <a:rPr dirty="0" sz="1750" spc="229">
                <a:solidFill>
                  <a:srgbClr val="151616"/>
                </a:solidFill>
                <a:latin typeface="Arial Black"/>
                <a:cs typeface="Arial Black"/>
              </a:rPr>
              <a:t> </a:t>
            </a:r>
            <a:r>
              <a:rPr dirty="0" sz="1750" spc="-10">
                <a:solidFill>
                  <a:srgbClr val="151616"/>
                </a:solidFill>
                <a:latin typeface="Arial Black"/>
                <a:cs typeface="Arial Black"/>
              </a:rPr>
              <a:t>КОНФЕРЕНЦИЯ</a:t>
            </a:r>
            <a:endParaRPr sz="1750">
              <a:latin typeface="Arial Black"/>
              <a:cs typeface="Arial Black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x="5799631" y="17950188"cx="476539" cy="788305"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x="6326293" y="15717009"cx="5736336" cy="1585341"x="6326293" y="15717009"cx="5736336" cy="1585341"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x="6326293" y="17140500"cx="5736165" cy="1073547"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x="10027179" y="15718407"cx="1041840" cy="497877"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x="6551330" y="15717009"cx="1319593" cy="429790"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x="0" y="15707200"cx="5821299" cy="1588770"x="0" y="15707200"cx="5821299" cy="1588770"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x="0" y="17140500"cx="5700756" cy="1073547"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x="5258263" y="15707200"cx="562679" cy="562679"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x="8298403" y="2127977"cx="922020" cy="278510"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algn="ctr" marL="12700" marR="5080" indent="-635">
              <a:lnSpc>
                <a:spcPts val="1120"/>
              </a:lnSpc>
              <a:spcBef>
                <a:spcPts val="209"/>
              </a:spcBef>
            </a:pP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RYAZAN</a:t>
            </a:r>
            <a:r>
              <a:rPr dirty="0" sz="1000" spc="-3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DAVLAT </a:t>
            </a: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TIBBIYOT </a:t>
            </a: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UNIVERSITETI (ROSSIYA),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x="10130115" y="2080068"cx="922020" cy="278510"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algn="ctr" marL="12065" marR="5080" indent="-635">
              <a:lnSpc>
                <a:spcPts val="1120"/>
              </a:lnSpc>
              <a:spcBef>
                <a:spcPts val="209"/>
              </a:spcBef>
            </a:pP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GOMEL </a:t>
            </a: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DAVLAT </a:t>
            </a:r>
            <a:r>
              <a:rPr dirty="0" sz="1000" b="1">
                <a:solidFill>
                  <a:srgbClr val="151616"/>
                </a:solidFill>
                <a:latin typeface="Arial"/>
                <a:cs typeface="Arial"/>
              </a:rPr>
              <a:t>TIBBIYOT </a:t>
            </a:r>
            <a:r>
              <a:rPr dirty="0" sz="1000" spc="-10" b="1">
                <a:solidFill>
                  <a:srgbClr val="151616"/>
                </a:solidFill>
                <a:latin typeface="Arial"/>
                <a:cs typeface="Arial"/>
              </a:rPr>
              <a:t>UNIVERSITETI (BELORUSSIYA)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x="1554376" y="16090095"cx="1302587" cy="248358"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x="3466662" y="15636001"cx="814987" cy="492258"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4" cstate="print"/>
          <a:stretch>
            <a:fillRect/>
          </a:stretch>
        </p:blipFill>
        <p:spPr>
          <a:xfrm>x="8005135" y="15667059"cx="1748955" cy="438322"</a:xfrm>
          <a:prstGeom prst="rect">
            <a:avLst/>
          </a:prstGeom>
        </p:spPr>
      </p:pic>
    </p:spTree>
  </p:cSld>
  <p:clrMapOvr>
    <a:masterClrMapping/>
  </p:clrMapOvr>
</p:sld>
</file>

<file path=ppt/slide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11.png"/><Relationship Id="rId11" Type="http://schemas.openxmlformats.org/officeDocument/2006/relationships/image" Target="../media/image12.jpg"/><Relationship Id="rId12" Type="http://schemas.openxmlformats.org/officeDocument/2006/relationships/image" Target="../media/image13.png"/><Relationship Id="rId13" Type="http://schemas.openxmlformats.org/officeDocument/2006/relationships/image" Target="../media/image14.jpg"/><Relationship Id="rId14" Type="http://schemas.openxmlformats.org/officeDocument/2006/relationships/image" Target="../media/image15.jpg"/></Relationships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conf 2025 banner 5x3 ver20.cdr</dc:title>
  <dcterms:created xsi:type="dcterms:W3CDTF">2025-11-27T12:11:13Z</dcterms:created>
  <dcterms:modified xsi:type="dcterms:W3CDTF">2025-11-27T12:11:13Z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2025-11-21T00:00:00Z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2025-11-27T00:00:00Z</vt:filetime>
  </property>
  <property fmtid="{D5CDD505-2E9C-101B-9397-08002B2CF9AE}" pid="5" name="Producer">
    <vt:lpwstr>Corel PDF Engine Version 22.1.1.523</vt:lpwstr>
  </property>
</Properties>
</file>